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24384000" cy="1371600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ая соединительная линия 5"/>
          <p:cNvSpPr/>
          <p:nvPr/>
        </p:nvSpPr>
        <p:spPr>
          <a:xfrm>
            <a:off x="952560" y="9245520"/>
            <a:ext cx="22498920" cy="0"/>
          </a:xfrm>
          <a:prstGeom prst="line">
            <a:avLst/>
          </a:prstGeom>
          <a:ln w="12600">
            <a:solidFill>
              <a:srgbClr val="43434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952560" y="5765760"/>
            <a:ext cx="22500000" cy="0"/>
          </a:xfrm>
          <a:prstGeom prst="line">
            <a:avLst/>
          </a:prstGeom>
          <a:ln w="12600">
            <a:solidFill>
              <a:srgbClr val="43434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ая соединительная линия 1"/>
          <p:cNvSpPr/>
          <p:nvPr/>
        </p:nvSpPr>
        <p:spPr>
          <a:xfrm flipV="1">
            <a:off x="14989320" y="6339600"/>
            <a:ext cx="0" cy="2310120"/>
          </a:xfrm>
          <a:prstGeom prst="line">
            <a:avLst/>
          </a:prstGeom>
          <a:ln w="12600">
            <a:solidFill>
              <a:srgbClr val="43434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102240" rIns="96120" bIns="10224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60" y="4965840"/>
            <a:ext cx="13500000" cy="63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b="0" i="1" strike="noStrike" spc="-1">
                <a:solidFill>
                  <a:srgbClr val="404040"/>
                </a:solidFill>
                <a:latin typeface="Palatino-Italic"/>
                <a:ea typeface="Palatino-Italic"/>
              </a:rPr>
              <a:t>Заголовок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ая соединительная линия 41"/>
          <p:cNvSpPr/>
          <p:nvPr/>
        </p:nvSpPr>
        <p:spPr>
          <a:xfrm>
            <a:off x="952560" y="3060720"/>
            <a:ext cx="22494600" cy="0"/>
          </a:xfrm>
          <a:prstGeom prst="line">
            <a:avLst/>
          </a:prstGeom>
          <a:ln w="12600">
            <a:solidFill>
              <a:srgbClr val="43434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Прямая соединительная линия 42"/>
          <p:cNvSpPr/>
          <p:nvPr/>
        </p:nvSpPr>
        <p:spPr>
          <a:xfrm>
            <a:off x="952560" y="888840"/>
            <a:ext cx="22494600" cy="0"/>
          </a:xfrm>
          <a:prstGeom prst="line">
            <a:avLst/>
          </a:prstGeom>
          <a:ln w="12600">
            <a:solidFill>
              <a:srgbClr val="43434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120" tIns="51120" rIns="96120" bIns="5112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952560" y="5829480"/>
            <a:ext cx="22713480" cy="3718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9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Типовой графический процессор</a:t>
            </a:r>
            <a:endParaRPr lang="en-US" sz="9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Финансы и криптовалюта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5320" y="3645000"/>
            <a:ext cx="23853240" cy="868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39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В финансовом секторе GPU используются для анализа и прогнозирования финансовых данных с помощью сложных моделей и алгоритмов. Это включает обработку больших объемов данных для выявления тенденций и закономерностей, которые могут помочь в принятии обоснованных финансовых решений.</a:t>
            </a:r>
            <a:endParaRPr lang="en-US" sz="39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39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ИИ от NVIDIA, включая глубокое обучение, машинное обучение и обработку естественного языка (NLP), организации используют для повышения эффективности управления рисками, улучшения решений на основе данных и безопасности и повышения качества обслуживания клиентов.</a:t>
            </a:r>
            <a:endParaRPr lang="en-US" sz="39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39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Графические процессоры также помогают обрабатывать транзакции и контрольные вычисления, чтобы обеспечивать безопасность и эффективность финансовых операций. В мире криптовалют GPU применяют для майнинга, который включает в себя выполнение сложных вычислительных задач для подтверждения транзакций и добавления их в блокчейн.</a:t>
            </a:r>
            <a:endParaRPr lang="en-US" sz="3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Медицина и биотехнологии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22880" y="3556080"/>
            <a:ext cx="22314240" cy="8178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Графические процессоры используют для обработки и анализа медицинских изображений, включая КТ и МРТ. Таким образом врачи могут выявлять аномалии и закономерности, чтобы диагностировать заболевания и составлять план лечения. В области открытия лекарств и разработки терапевтических методов GPU помогают моделировать и имитировать биологические системы и реакции.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GPU помогают сравнивать последовательности ДНК, выявлять закономерности и составлять прогнозы относительно заболеваний и их лечения. С помощью графических процессоров исследователи могут обрабатывать геномные данные быстрее и более высокой точностью. Ускорение анализа генома в популяционных и онкологических геномных исследованиях может помочь выявить редкие заболевания и быстрее вывести на рынок адаптированные терапевтические препараты.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5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Облачные вычисления и виртуализация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19320" y="3765600"/>
            <a:ext cx="23745240" cy="8852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По мере того как бизнес мигрирует в облако, графические процессоры (GPU) становятся важной частью виртуальной инфраструктуры. Поставщики услуг предоставляют компаниям GPU-серверы на базе публичного облака.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Например, ITGLOBAL.COM предоставляет своим клиентам в аренду облачные серверы с графическими процессорами NVIDIA A800 на базе 2-х сокетного сервера vStack-R и дисковой подсистемы на Hi-End СХД NetApp. Так пользователи получают доступ к мощным вычислительным ресурсам без необходимости предварительных инвестиций в оборудование.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Более того, технологии виртуализации обеспечивают поддержку GPU, позволяя нескольким виртуальным машинам (ВМ) совместно использовать один GPU или одной ВМ использовать несколько GPU. Этот прогресс повышает эффективность и масштабируемость облачных сервисов с GPU-ускорением.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147"/>
          <p:cNvSpPr txBox="1"/>
          <p:nvPr/>
        </p:nvSpPr>
        <p:spPr>
          <a:xfrm>
            <a:off x="451080" y="76320"/>
            <a:ext cx="23482080" cy="1356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На облачные GPU-сервисы оказала большое влияние серия NVIDIA Tesla, особенно NVIDIA Tesla V100. Созданные для высокопроизводительных вычислений, эти GPU широко используются в центрах обработки данных по всему миру. Они обеспечивают высокую вычислительную мощность, что делает их подходящими для таких требовательных задач, как машинное обучение и научные вычисления.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GPU — это катализатор инноваций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GPU из процессора для рендеринга графики постепенно стал мощным инструментом, который способствовал развитию различных отраслей: от ускорения научных открытий и оптимизации промышленных процессов до улучшения игрового процесса и обеспечения работы облачных сервисов.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Благодаря возможности параллельной обработки данных GPU теперь используют для высокопроизводительных вычислений, искусственного интеллекта, машинного обучения и анализа данных.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Ученые прогнозируют, что в будущем будет расти спрос на высокопроизводительные вычисления, станут более распространены системы с несколькими графическими процессорами, и в GPU будут интегрировать ядра, предназначенные для ИИ. Поэтому перспективы технологии обширны, как и задачи, которые она помогает решать.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960480" y="101268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1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Что такое GPU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5160" y="3444840"/>
            <a:ext cx="24269400" cy="4228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5500" b="0" i="1" strike="noStrike" spc="-1">
                <a:solidFill>
                  <a:srgbClr val="404040"/>
                </a:solidFill>
                <a:latin typeface="Palatino-Italic"/>
                <a:ea typeface="Palatino-Italic"/>
              </a:rPr>
              <a:t>Графические процессоры (GPU) — это микропроцессоры, которые управляют памятью видеокарт и ускоряют вывод изображений на экран устройства. Они имеют множество ядер, которые могут выполнять задачи одновременно и за счет этого ускорять многие вычислительные процессы.</a:t>
            </a: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Рисунок 123"/>
          <p:cNvPicPr/>
          <p:nvPr/>
        </p:nvPicPr>
        <p:blipFill>
          <a:blip r:embed="rId3"/>
          <a:stretch/>
        </p:blipFill>
        <p:spPr>
          <a:xfrm>
            <a:off x="7655760" y="7864560"/>
            <a:ext cx="7107840" cy="4879440"/>
          </a:xfrm>
          <a:prstGeom prst="rect">
            <a:avLst/>
          </a:prstGeom>
          <a:ln w="0">
            <a:noFill/>
          </a:ln>
        </p:spPr>
      </p:pic>
      <p:pic>
        <p:nvPicPr>
          <p:cNvPr id="125" name="Рисунок 124"/>
          <p:cNvPicPr/>
          <p:nvPr/>
        </p:nvPicPr>
        <p:blipFill>
          <a:blip r:embed="rId4"/>
          <a:stretch/>
        </p:blipFill>
        <p:spPr>
          <a:xfrm>
            <a:off x="15792480" y="7660800"/>
            <a:ext cx="8443080" cy="528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9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GPU и видеокарта: в чем разница</a:t>
            </a:r>
            <a:endParaRPr lang="en-US" sz="9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олилиния 126"/>
          <p:cNvSpPr/>
          <p:nvPr/>
        </p:nvSpPr>
        <p:spPr>
          <a:xfrm>
            <a:off x="-1566000" y="5632560"/>
            <a:ext cx="23655240" cy="3518280"/>
          </a:xfrm>
          <a:custGeom>
            <a:avLst/>
            <a:gdLst/>
            <a:ahLst/>
            <a:cxnLst/>
            <a:rect l="0" t="0" r="r" b="b"/>
            <a:pathLst>
              <a:path w="65709" h="9773">
                <a:moveTo>
                  <a:pt x="0" y="0"/>
                </a:moveTo>
                <a:lnTo>
                  <a:pt x="65709" y="0"/>
                </a:lnTo>
                <a:lnTo>
                  <a:pt x="65709" y="9773"/>
                </a:lnTo>
                <a:lnTo>
                  <a:pt x="0" y="9773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81080" y="3454560"/>
            <a:ext cx="22819680" cy="6807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5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GPU и видеокарты часто путают между собой, но на самом деле это разные устройства. Видеокарта — это устройство, на котором расположены GPU, VRAM, питание, линия обмена информацией с CPU, видеовыходы.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5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Графический процессор — компонент видеокарты,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5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который необходим для обработки графики,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5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3D-моделирования, обработки большого объема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5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данных и сложных математических вычислений.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Рисунок 128"/>
          <p:cNvPicPr/>
          <p:nvPr/>
        </p:nvPicPr>
        <p:blipFill>
          <a:blip r:embed="rId3"/>
          <a:stretch/>
        </p:blipFill>
        <p:spPr>
          <a:xfrm>
            <a:off x="16751160" y="6851520"/>
            <a:ext cx="7086600" cy="514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Сферы применения GPU/Графика и рендеринг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1960" y="3314880"/>
            <a:ext cx="24159960" cy="9524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В индустрии анимации для рендеринга детальных и реалистичных эффектов и 3D-графики используют GPU. Pixar и DreamWorks создают с помощью графических процессоров мультиплицированных персонажей и виртуальные миры. Например, RenderMan от Pixar — это набор инструментов, который использует GPU для рендеринга высококачественных изображений.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Программы, как Adobe Photoshop и Illustrator, AutoCAD, используют возможности графических процессоров для повышения производительности. GPU-ускорение позволяют быстро обрабатывать изображения, проводить 3D-рендеринг и корректировать изображения и выводить результат на дисплей в режиме реального времени.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Часть функций в Adobe Photoshop GPU ускоряют, такие как выбор фокуса, монтажные области и галерея размытия. Но есть функции, работа которых невозможна без GPU. Например, 3D, вид с высоты птичьего полета, рендеринг (рамка для картины и дерево), изменение размера гладкой кисти.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96048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Игровая индустрия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-11160" y="3060720"/>
            <a:ext cx="24406200" cy="1036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С каждым годом игры становятся реалистичнее. Разработчики создают захватывающие виртуальные вселенные и максимально погружают геймеров в игровой процесс. Чтобы персонажи были красиво отрисованы, предметы правильно отражались и двигались согласно законам физики, а при онлайн-игре не было задержек, нужны графические процессоры.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В играх необходимо определять цвета и положения каждого пикселя на экране. Для этого нужно делать быстрые и многократные вычисления, чтобы поддерживать высокую частоту кадров и создавать плавные визуальные эффекты. GPU позволяет выполнять эти операции быстро и одновременно, чтобы отображать 3D-графику в реальном времени.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Графические процессоры в играх моделируют физические расчеты, реалистичные движения, взаимодействия и вычисления ИИ, которые диктуют поведение неигровых персонажей и предметов.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GPU выполняет одну и ту же операцию над несколькими точками данных. Таким образом позволяет CPU сосредоточиться на другой игровой логике, что приводит к более плавному и отзывчивому игровому процессу.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Игровая индустрия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3880" y="4114800"/>
            <a:ext cx="23871960" cy="5486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При потоковой передаче игра запускается на сервере, а GPU отвечает за рендеринг игры и кодирование видео для его бесперебойной передачи через Интернет. В виртуальной реальности требования к GPU еще выше.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Для создания стереоскопического 3D-эффекта графический процессор должен одновременно отображать два немного отличающихся ракурса одной и той же сцены. Это удваивает нагрузку на рендеринг, поэтому необходим высокопроизводительный GPU для поддержания высокой частоты кадров и предотвращения укачивания.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Научные исследования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4440" y="3314880"/>
            <a:ext cx="24255360" cy="834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5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В научных областях, как биоинформатика, астрофизика и климатология, генерируются огромные объемы данных, которые необходимо обрабатывать и анализировать. Графические процессоры с их возможностями параллельной обработки хорошо подходят для этих задач. Они могут выполнять множество вычислений одновременно, чтобы ученые быстрее получали результаты исследований.</a:t>
            </a:r>
            <a:endParaRPr lang="en-US" sz="45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5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Для моделирования и имитации сложных физических процессов от взаимодействия частиц в физическом эксперименте до климатических моделей в метеорологии, необходимо решать сложные математические уравнения для тысяч или даже миллионов точек данных. GPU могут выполнять вычисления для каждой точки данных одновременно, сокращая время, которое необходимо для симуляций.</a:t>
            </a:r>
            <a:endParaRPr lang="en-US" sz="4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37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7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Искусственный интеллект и машинное обучение</a:t>
            </a:r>
            <a:endParaRPr lang="en-US" sz="7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600" y="3314880"/>
            <a:ext cx="24214680" cy="1019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Чтобы обучить нейронные сети распознавать закономерности и составлять прогнозы, необходимо, чтобы сеть настраивала свои внутренние параметры на основе входных данных. Эта задача включает в себя большое количество математических операций, с которыми легко справляются GPU.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Для эффективного обучения моделей машинного обучения часто требуется большое количество данных и вычислительных ресурсов. Распределенные вычисления подразумевают разделение процесса обучения на несколько графических процессоров, что позволяет модели обрабатывать больше данных за меньшее время. Этот подход в сочетании с возможностями параллельной обработки данных на GPU позволяет значительно ускорить обучение моделей машинного обучения.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GPU также используются в специфических приложениях в рамках ИИ и ОД, таких как обработка изображений и естественного языка. При обработке изображений GPU могут быстро обрабатывать и анализировать визуальные данные, что делает их полезными для таких задач, как распознавание и классификация изображений. При обработке естественного языка GPU могут помочь в таких задачах, как распознавание речи и перевод языка.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952560" y="1143000"/>
            <a:ext cx="22479120" cy="166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/>
            <a:r>
              <a:rPr lang="en-US" sz="8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Промышленность и производство</a:t>
            </a:r>
            <a:endParaRPr lang="en-US" sz="8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33520" y="3670200"/>
            <a:ext cx="22685760" cy="683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Графические процессоры используют для моделирования и оптимизации производственных и логистических цепочек. Для этого создается цифровой двойник производственного процесса, который можно использовать для тестирования  сценариев и определения наиболее эффективного и экономичного подхода. Например, Metropolis for Factories от NVIDIA предлагает набор рабочих процессов автоматизации на базе ИИ.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000" b="0" strike="noStrike" spc="-1">
                <a:solidFill>
                  <a:srgbClr val="404040"/>
                </a:solidFill>
                <a:latin typeface="Palatino-Roman"/>
                <a:ea typeface="Palatino-Roman"/>
              </a:rPr>
              <a:t>Быстрая обработка и анализ больших данных помогает бизнесу принимать оперативные решения и оптимизировать бизнес-процессы, чтобы повышать  эффективность и снижать затраты. GPU также используются для визуализации 3D-моделей и проекций, которые имеют решающее значение на этапе проектирования и создания прототипов в производстве.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1351</Words>
  <Application>Microsoft Office PowerPoint</Application>
  <PresentationFormat>Произвольный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DejaVu Sans</vt:lpstr>
      <vt:lpstr>Palatino-Italic</vt:lpstr>
      <vt:lpstr>Palatino-Roman</vt:lpstr>
      <vt:lpstr>Symbol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user</cp:lastModifiedBy>
  <cp:revision>1</cp:revision>
  <dcterms:modified xsi:type="dcterms:W3CDTF">2024-11-12T08:00:40Z</dcterms:modified>
  <dc:language>en-US</dc:language>
</cp:coreProperties>
</file>